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9" r:id="rId2"/>
    <p:sldId id="265" r:id="rId3"/>
    <p:sldId id="261" r:id="rId4"/>
    <p:sldId id="268" r:id="rId5"/>
    <p:sldId id="262" r:id="rId6"/>
    <p:sldId id="260" r:id="rId7"/>
    <p:sldId id="266" r:id="rId8"/>
    <p:sldId id="267" r:id="rId9"/>
  </p:sldIdLst>
  <p:sldSz cx="9144000" cy="6858000" type="screen4x3"/>
  <p:notesSz cx="6858000" cy="9144000"/>
  <p:defaultTextStyle>
    <a:defPPr>
      <a:defRPr lang="fi-FI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5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C24"/>
    <a:srgbClr val="0093D8"/>
    <a:srgbClr val="AFC034"/>
    <a:srgbClr val="4C4C4C"/>
    <a:srgbClr val="808080"/>
    <a:srgbClr val="99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28" autoAdjust="0"/>
    <p:restoredTop sz="90929" autoAdjust="0"/>
  </p:normalViewPr>
  <p:slideViewPr>
    <p:cSldViewPr snapToObjects="1">
      <p:cViewPr varScale="1">
        <p:scale>
          <a:sx n="120" d="100"/>
          <a:sy n="120" d="100"/>
        </p:scale>
        <p:origin x="1068" y="114"/>
      </p:cViewPr>
      <p:guideLst>
        <p:guide orient="horz" pos="2160"/>
        <p:guide pos="2880"/>
        <p:guide pos="576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3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4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fld id="{EBF81CB7-F113-456E-8DF7-84F04CC4A93A}" type="datetime1">
              <a:rPr lang="fi-FI"/>
              <a:pPr>
                <a:defRPr/>
              </a:pPr>
              <a:t>9.10.2016</a:t>
            </a:fld>
            <a:endParaRPr lang="fi-FI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noProof="0" smtClean="0"/>
              <a:t>Click to edit Master text styles</a:t>
            </a:r>
          </a:p>
          <a:p>
            <a:pPr lvl="1"/>
            <a:r>
              <a:rPr lang="fi-FI" noProof="0" smtClean="0"/>
              <a:t>Second level</a:t>
            </a:r>
          </a:p>
          <a:p>
            <a:pPr lvl="2"/>
            <a:r>
              <a:rPr lang="fi-FI" noProof="0" smtClean="0"/>
              <a:t>Third level</a:t>
            </a:r>
          </a:p>
          <a:p>
            <a:pPr lvl="3"/>
            <a:r>
              <a:rPr lang="fi-FI" noProof="0" smtClean="0"/>
              <a:t>Fourth level</a:t>
            </a:r>
          </a:p>
          <a:p>
            <a:pPr lvl="4"/>
            <a:r>
              <a:rPr lang="fi-FI" noProof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F09E638-846D-412C-8141-1AD21809C4A0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4500429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1" charset="0"/>
        <a:ea typeface="ＭＳ Ｐゴシック" pitchFamily="1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1" charset="0"/>
        <a:ea typeface="ＭＳ Ｐゴシック" pitchFamily="1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1" charset="0"/>
        <a:ea typeface="ＭＳ Ｐゴシック" pitchFamily="1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1" charset="0"/>
        <a:ea typeface="ＭＳ Ｐゴシック" pitchFamily="1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1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ian kuvan paikkamerkki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Huomautusten paikkamerkki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i-FI" altLang="fi-FI" smtClean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172" name="Dian numeron paikkamerkki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2AAE23D-2B5B-4556-BEB3-EF4209601824}" type="slidenum">
              <a:rPr lang="fi-FI" altLang="fi-FI" smtClean="0"/>
              <a:pPr/>
              <a:t>4</a:t>
            </a:fld>
            <a:endParaRPr lang="fi-FI" altLang="fi-FI" smtClean="0"/>
          </a:p>
        </p:txBody>
      </p:sp>
    </p:spTree>
    <p:extLst>
      <p:ext uri="{BB962C8B-B14F-4D97-AF65-F5344CB8AC3E}">
        <p14:creationId xmlns:p14="http://schemas.microsoft.com/office/powerpoint/2010/main" val="4209319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 dirty="0" smtClean="0"/>
              <a:t>Muokkaa perustyylejä </a:t>
            </a:r>
            <a:r>
              <a:rPr lang="fi-FI" dirty="0" err="1" smtClean="0"/>
              <a:t>osoitt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600450"/>
            <a:ext cx="6400800" cy="20383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Muokkaa alaotsikon perustyyliä </a:t>
            </a:r>
            <a:r>
              <a:rPr lang="fi-FI" dirty="0" err="1" smtClean="0"/>
              <a:t>osoitt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301CB-FC1A-4868-BBE8-6C8EFBEA296A}" type="datetime1">
              <a:rPr lang="fi-FI"/>
              <a:pPr>
                <a:defRPr/>
              </a:pPr>
              <a:t>9.10.2016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CAEE7-9FA7-4003-8EE7-75897126EDE1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217010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osoitt.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osoittamalla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38EA3-DCB9-4259-92DF-B0C90E615CF6}" type="datetime1">
              <a:rPr lang="fi-FI"/>
              <a:pPr>
                <a:defRPr/>
              </a:pPr>
              <a:t>9.10.2016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656C0-4A8B-451A-A310-3F7D83B6769C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163295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perustyylejä osoitt.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osoittamalla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7B38C-869B-4F35-A7C2-F81550061CBF}" type="datetime1">
              <a:rPr lang="fi-FI"/>
              <a:pPr>
                <a:defRPr/>
              </a:pPr>
              <a:t>9.10.2016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83483-84C8-4D89-A1D8-86BF8791A604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8123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osoitt.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osoittamalla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86799-E303-498B-B817-46A30C3B1D83}" type="datetime1">
              <a:rPr lang="fi-FI"/>
              <a:pPr>
                <a:defRPr/>
              </a:pPr>
              <a:t>9.10.2016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15A2F-4A0A-4A18-B918-EF9789856769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440032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perustyylejä osoitt.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osoittamalla</a:t>
            </a:r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39C6D-A46F-44C3-8138-79BB049C5600}" type="datetime1">
              <a:rPr lang="fi-FI"/>
              <a:pPr>
                <a:defRPr/>
              </a:pPr>
              <a:t>9.10.2016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75A96-13B3-41E8-8434-3F9634B1A306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901298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osoitt.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osoittamalla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osoittamalla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AE73E-377D-4FD7-B4BD-7FEDBE6E11AF}" type="datetime1">
              <a:rPr lang="fi-FI"/>
              <a:pPr>
                <a:defRPr/>
              </a:pPr>
              <a:t>9.10.2016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9D1EF-9437-40E0-B671-1EC6105EC95F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474403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perustyylejä osoitt.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osoittamalla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osoittamalla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osoittamalla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osoittamalla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7D536-459B-4897-AF52-111B37ACA60D}" type="datetime1">
              <a:rPr lang="fi-FI"/>
              <a:pPr>
                <a:defRPr/>
              </a:pPr>
              <a:t>9.10.2016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4245B-AA6E-47D0-963F-C655A44C8C50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286486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osoitt.</a:t>
            </a:r>
            <a:endParaRPr lang="fi-FI"/>
          </a:p>
        </p:txBody>
      </p:sp>
      <p:sp>
        <p:nvSpPr>
          <p:cNvPr id="3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294FC-B030-4572-A1A8-9017E6DDAC8D}" type="datetime1">
              <a:rPr lang="fi-FI"/>
              <a:pPr>
                <a:defRPr/>
              </a:pPr>
              <a:t>9.10.2016</a:t>
            </a:fld>
            <a:endParaRPr lang="fi-FI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C2E39-9029-41D5-96C7-82ECC65199AD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645577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E65C9-DC0F-4821-BDFF-66A4C7F0CE53}" type="datetime1">
              <a:rPr lang="fi-FI"/>
              <a:pPr>
                <a:defRPr/>
              </a:pPr>
              <a:t>9.10.2016</a:t>
            </a:fld>
            <a:endParaRPr lang="fi-FI"/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31101-BE09-4A3D-9253-5FD65E2A634B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396445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perustyylejä osoitt.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osoittamalla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osoittamalla</a:t>
            </a:r>
          </a:p>
        </p:txBody>
      </p:sp>
      <p:sp>
        <p:nvSpPr>
          <p:cNvPr id="5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1DA12-F5C8-4DB4-98C4-AA8B39594D2C}" type="datetime1">
              <a:rPr lang="fi-FI"/>
              <a:pPr>
                <a:defRPr/>
              </a:pPr>
              <a:t>9.10.2016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B9F34-87FB-469F-8BCA-DBF4E255C1B2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828131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perustyylejä osoitt.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osoittamalla</a:t>
            </a:r>
          </a:p>
        </p:txBody>
      </p:sp>
      <p:sp>
        <p:nvSpPr>
          <p:cNvPr id="5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63E44-ECC0-4F25-8C29-451268B42247}" type="datetime1">
              <a:rPr lang="fi-FI"/>
              <a:pPr>
                <a:defRPr/>
              </a:pPr>
              <a:t>9.10.2016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6A0C5-13B4-474D-AEC1-845A9BC1E9C5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802776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Polku_ilme-elementti"/>
          <p:cNvPicPr>
            <a:picLocks noChangeAspect="1" noChangeArrowheads="1"/>
          </p:cNvPicPr>
          <p:nvPr userDrawn="1"/>
        </p:nvPicPr>
        <p:blipFill>
          <a:blip r:embed="rId13">
            <a:lum brigh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-152400"/>
            <a:ext cx="10564813" cy="673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8"/>
          <p:cNvSpPr>
            <a:spLocks noChangeArrowheads="1"/>
          </p:cNvSpPr>
          <p:nvPr userDrawn="1"/>
        </p:nvSpPr>
        <p:spPr bwMode="auto">
          <a:xfrm rot="-5400000">
            <a:off x="4471193" y="2193132"/>
            <a:ext cx="201613" cy="9144000"/>
          </a:xfrm>
          <a:prstGeom prst="rect">
            <a:avLst/>
          </a:prstGeom>
          <a:solidFill>
            <a:srgbClr val="4C4C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fi-FI" altLang="fi-FI" smtClean="0"/>
          </a:p>
        </p:txBody>
      </p:sp>
      <p:sp>
        <p:nvSpPr>
          <p:cNvPr id="1028" name="Otsikon paikkamerkki 1"/>
          <p:cNvSpPr>
            <a:spLocks noGrp="1"/>
          </p:cNvSpPr>
          <p:nvPr>
            <p:ph type="title"/>
          </p:nvPr>
        </p:nvSpPr>
        <p:spPr bwMode="auto">
          <a:xfrm>
            <a:off x="806450" y="762000"/>
            <a:ext cx="78486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Click to edit Master title style</a:t>
            </a:r>
          </a:p>
        </p:txBody>
      </p:sp>
      <p:sp>
        <p:nvSpPr>
          <p:cNvPr id="1029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812800" y="1600200"/>
            <a:ext cx="7842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Click to edit Master text styles</a:t>
            </a:r>
          </a:p>
          <a:p>
            <a:pPr lvl="1"/>
            <a:r>
              <a:rPr lang="fi-FI" altLang="fi-FI" smtClean="0"/>
              <a:t>Second level</a:t>
            </a:r>
          </a:p>
          <a:p>
            <a:pPr lvl="2"/>
            <a:r>
              <a:rPr lang="fi-FI" altLang="fi-FI" smtClean="0"/>
              <a:t>Third level</a:t>
            </a:r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1" charset="0"/>
                <a:ea typeface="ＭＳ Ｐゴシック" pitchFamily="1" charset="-128"/>
              </a:defRPr>
            </a:lvl1pPr>
          </a:lstStyle>
          <a:p>
            <a:pPr>
              <a:defRPr/>
            </a:pPr>
            <a:fld id="{807FFDF2-47AA-4779-92FC-F26EE781F607}" type="datetime1">
              <a:rPr lang="fi-FI"/>
              <a:pPr>
                <a:defRPr/>
              </a:pPr>
              <a:t>9.10.2016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1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824EC58-4E3B-494C-B143-B44F507913A8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  <p:sp>
        <p:nvSpPr>
          <p:cNvPr id="1033" name="Rectangle 10"/>
          <p:cNvSpPr>
            <a:spLocks noChangeArrowheads="1"/>
          </p:cNvSpPr>
          <p:nvPr userDrawn="1"/>
        </p:nvSpPr>
        <p:spPr bwMode="auto">
          <a:xfrm>
            <a:off x="7620000" y="6632575"/>
            <a:ext cx="1435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fi-FI" altLang="fi-FI" sz="900" b="1" smtClean="0">
                <a:solidFill>
                  <a:schemeClr val="bg1"/>
                </a:solidFill>
                <a:latin typeface="Trebuchet MS Bold" panose="020B0703020202020204" pitchFamily="34" charset="0"/>
              </a:rPr>
              <a:t>www.suunnistusliitto.fi</a:t>
            </a:r>
          </a:p>
        </p:txBody>
      </p:sp>
      <p:pic>
        <p:nvPicPr>
          <p:cNvPr id="1034" name="Kuva 17" descr="Harraste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90488"/>
            <a:ext cx="2801938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200" kern="1200">
          <a:solidFill>
            <a:srgbClr val="ED1C24"/>
          </a:solidFill>
          <a:latin typeface="Trebuchet MS"/>
          <a:ea typeface="ＭＳ Ｐゴシック" pitchFamily="1" charset="-128"/>
          <a:cs typeface="ＭＳ Ｐゴシック" pitchFamily="1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rgbClr val="ED1C24"/>
          </a:solidFill>
          <a:latin typeface="Trebuchet MS" pitchFamily="1" charset="0"/>
          <a:ea typeface="ＭＳ Ｐゴシック" pitchFamily="1" charset="-128"/>
          <a:cs typeface="ＭＳ Ｐゴシック" pitchFamily="1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rgbClr val="ED1C24"/>
          </a:solidFill>
          <a:latin typeface="Trebuchet MS" pitchFamily="1" charset="0"/>
          <a:ea typeface="ＭＳ Ｐゴシック" pitchFamily="1" charset="-128"/>
          <a:cs typeface="ＭＳ Ｐゴシック" pitchFamily="1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rgbClr val="ED1C24"/>
          </a:solidFill>
          <a:latin typeface="Trebuchet MS" pitchFamily="1" charset="0"/>
          <a:ea typeface="ＭＳ Ｐゴシック" pitchFamily="1" charset="-128"/>
          <a:cs typeface="ＭＳ Ｐゴシック" pitchFamily="1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rgbClr val="ED1C24"/>
          </a:solidFill>
          <a:latin typeface="Trebuchet MS" pitchFamily="1" charset="0"/>
          <a:ea typeface="ＭＳ Ｐゴシック" pitchFamily="1" charset="-128"/>
          <a:cs typeface="ＭＳ Ｐゴシック" pitchFamily="1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200">
          <a:solidFill>
            <a:srgbClr val="808080"/>
          </a:solidFill>
          <a:latin typeface="Trebuchet MS" pitchFamily="1" charset="0"/>
          <a:ea typeface="ＭＳ Ｐゴシック" pitchFamily="1" charset="-128"/>
          <a:cs typeface="ＭＳ Ｐゴシック" pitchFamily="1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200">
          <a:solidFill>
            <a:srgbClr val="808080"/>
          </a:solidFill>
          <a:latin typeface="Trebuchet MS" pitchFamily="1" charset="0"/>
          <a:ea typeface="ＭＳ Ｐゴシック" pitchFamily="1" charset="-128"/>
          <a:cs typeface="ＭＳ Ｐゴシック" pitchFamily="1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200">
          <a:solidFill>
            <a:srgbClr val="808080"/>
          </a:solidFill>
          <a:latin typeface="Trebuchet MS" pitchFamily="1" charset="0"/>
          <a:ea typeface="ＭＳ Ｐゴシック" pitchFamily="1" charset="-128"/>
          <a:cs typeface="ＭＳ Ｐゴシック" pitchFamily="1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200">
          <a:solidFill>
            <a:srgbClr val="808080"/>
          </a:solidFill>
          <a:latin typeface="Trebuchet MS" pitchFamily="1" charset="0"/>
          <a:ea typeface="ＭＳ Ｐゴシック" pitchFamily="1" charset="-128"/>
          <a:cs typeface="ＭＳ Ｐゴシック" pitchFamily="1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Trebuchet MS"/>
          <a:ea typeface="ＭＳ Ｐゴシック" pitchFamily="1" charset="-128"/>
          <a:cs typeface="ＭＳ Ｐゴシック" pitchFamily="1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Trebuchet MS"/>
          <a:ea typeface="ＭＳ Ｐゴシック" pitchFamily="1" charset="-128"/>
          <a:cs typeface="ＭＳ Ｐゴシック" pitchFamily="1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Trebuchet MS"/>
          <a:ea typeface="ＭＳ Ｐゴシック" pitchFamily="1" charset="-128"/>
          <a:cs typeface="ＭＳ Ｐゴシック" pitchFamily="1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1200" kern="1200">
          <a:solidFill>
            <a:schemeClr val="tx1"/>
          </a:solidFill>
          <a:latin typeface="Trebuchet MS"/>
          <a:ea typeface="ＭＳ Ｐゴシック" pitchFamily="1" charset="-128"/>
          <a:cs typeface="ＭＳ Ｐゴシック" pitchFamily="1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chemeClr val="tx1"/>
          </a:solidFill>
          <a:latin typeface="Trebuchet MS"/>
          <a:ea typeface="ＭＳ Ｐゴシック" pitchFamily="1" charset="-128"/>
          <a:cs typeface="ＭＳ Ｐゴシック" pitchFamily="1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mobo.osport.ee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mobo.osport.ee/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mobo.suunnistus.fi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mobo.osport.ee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obo.osport.ee/assets/demo_qr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mtClean="0">
                <a:latin typeface="Trebuchet MS" panose="020B0603020202020204" pitchFamily="34" charset="0"/>
                <a:ea typeface="ＭＳ Ｐゴシック" panose="020B0600070205080204" pitchFamily="34" charset="-128"/>
              </a:rPr>
              <a:t>MOBO – kiintorastit älypuhelimeen</a:t>
            </a:r>
          </a:p>
        </p:txBody>
      </p:sp>
      <p:sp>
        <p:nvSpPr>
          <p:cNvPr id="3075" name="Sisällön paikkamerkki 2"/>
          <p:cNvSpPr>
            <a:spLocks noGrp="1"/>
          </p:cNvSpPr>
          <p:nvPr>
            <p:ph idx="1"/>
          </p:nvPr>
        </p:nvSpPr>
        <p:spPr>
          <a:xfrm>
            <a:off x="812800" y="1417638"/>
            <a:ext cx="7842250" cy="4708525"/>
          </a:xfrm>
        </p:spPr>
        <p:txBody>
          <a:bodyPr/>
          <a:lstStyle/>
          <a:p>
            <a:pPr eaLnBrk="1" hangingPunct="1">
              <a:buBlip>
                <a:blip r:embed="rId2"/>
              </a:buBlip>
            </a:pPr>
            <a:r>
              <a:rPr lang="fi-FI" altLang="fi-FI" sz="2000" b="1" dirty="0" smtClean="0">
                <a:latin typeface="Trebuchet MS" panose="020B0603020202020204" pitchFamily="34" charset="0"/>
                <a:ea typeface="ＭＳ Ｐゴシック" panose="020B0600070205080204" pitchFamily="34" charset="-128"/>
              </a:rPr>
              <a:t>MOBO</a:t>
            </a:r>
            <a:r>
              <a:rPr lang="fi-FI" altLang="fi-FI" dirty="0" smtClean="0">
                <a:latin typeface="Trebuchet MS" panose="020B0603020202020204" pitchFamily="34" charset="0"/>
                <a:ea typeface="ＭＳ Ｐゴシック" panose="020B0600070205080204" pitchFamily="34" charset="-128"/>
              </a:rPr>
              <a:t> on nykyaikainen tapa tutustua ja kokeilla suunnistusta. Älypuhelin on suunnistajan monitoimilaite - kartta, kompassi ja leimauslaite samoissa kuorissa.</a:t>
            </a:r>
          </a:p>
          <a:p>
            <a:pPr eaLnBrk="1" hangingPunct="1">
              <a:buBlip>
                <a:blip r:embed="rId2"/>
              </a:buBlip>
            </a:pPr>
            <a:r>
              <a:rPr lang="fi-FI" altLang="fi-FI" sz="2000" b="1" dirty="0" smtClean="0">
                <a:latin typeface="Trebuchet MS" panose="020B0603020202020204" pitchFamily="34" charset="0"/>
                <a:ea typeface="ＭＳ Ｐゴシック" panose="020B0600070205080204" pitchFamily="34" charset="-128"/>
              </a:rPr>
              <a:t>MOBO</a:t>
            </a:r>
            <a:r>
              <a:rPr lang="fi-FI" altLang="fi-FI" dirty="0" smtClean="0">
                <a:latin typeface="Trebuchet MS" panose="020B0603020202020204" pitchFamily="34" charset="0"/>
                <a:ea typeface="ＭＳ Ｐゴシック" panose="020B0600070205080204" pitchFamily="34" charset="-128"/>
              </a:rPr>
              <a:t> on vuoden 2012 alussa julkaistu matkapuhelinsovellus, jonka on kehittänyt virolainen Tarmo </a:t>
            </a:r>
            <a:r>
              <a:rPr lang="fi-FI" altLang="fi-FI" dirty="0" err="1" smtClean="0">
                <a:latin typeface="Trebuchet MS" panose="020B0603020202020204" pitchFamily="34" charset="0"/>
                <a:ea typeface="ＭＳ Ｐゴシック" panose="020B0600070205080204" pitchFamily="34" charset="-128"/>
              </a:rPr>
              <a:t>Klaar</a:t>
            </a:r>
            <a:r>
              <a:rPr lang="fi-FI" altLang="fi-FI" dirty="0" smtClean="0">
                <a:latin typeface="Trebuchet MS" panose="020B0603020202020204" pitchFamily="34" charset="0"/>
                <a:ea typeface="ＭＳ Ｐゴシック" panose="020B0600070205080204" pitchFamily="34" charset="-128"/>
              </a:rPr>
              <a:t>, Oy </a:t>
            </a:r>
            <a:r>
              <a:rPr lang="fi-FI" altLang="fi-FI" dirty="0" err="1" smtClean="0">
                <a:latin typeface="Trebuchet MS" panose="020B0603020202020204" pitchFamily="34" charset="0"/>
                <a:ea typeface="ＭＳ Ｐゴシック" panose="020B0600070205080204" pitchFamily="34" charset="-128"/>
              </a:rPr>
              <a:t>Tak</a:t>
            </a:r>
            <a:r>
              <a:rPr lang="fi-FI" altLang="fi-FI" dirty="0" smtClean="0">
                <a:latin typeface="Trebuchet MS" panose="020B0603020202020204" pitchFamily="34" charset="0"/>
                <a:ea typeface="ＭＳ Ｐゴシック" panose="020B0600070205080204" pitchFamily="34" charset="-128"/>
              </a:rPr>
              <a:t> R&amp;D. Yrityksen tavoitteena on pitää MOBO mahdollisimman yksinkertaisena, helppokäyttöisenä ja käyttäjille ilmaisena. </a:t>
            </a:r>
          </a:p>
          <a:p>
            <a:pPr eaLnBrk="1" hangingPunct="1">
              <a:buBlip>
                <a:blip r:embed="rId2"/>
              </a:buBlip>
            </a:pPr>
            <a:r>
              <a:rPr lang="fi-FI" altLang="fi-FI" sz="2000" b="1" dirty="0" smtClean="0">
                <a:latin typeface="Trebuchet MS" panose="020B0603020202020204" pitchFamily="34" charset="0"/>
                <a:ea typeface="ＭＳ Ｐゴシック" panose="020B0600070205080204" pitchFamily="34" charset="-128"/>
              </a:rPr>
              <a:t>Suomen Suunnistusliitolla </a:t>
            </a:r>
            <a:r>
              <a:rPr lang="fi-FI" altLang="fi-FI" dirty="0" smtClean="0">
                <a:latin typeface="Trebuchet MS" panose="020B0603020202020204" pitchFamily="34" charset="0"/>
                <a:ea typeface="ＭＳ Ｐゴシック" panose="020B0600070205080204" pitchFamily="34" charset="-128"/>
              </a:rPr>
              <a:t>on yrityksen kanssa yhteistyösopimus, joka mahdollistaa karttojen edullisen lataamisen palveluun Suunnistusliiton välityksellä. Suunnistusliitto tukee seuroja MOBO-kartan valmistamisessa ja palvelumaksuun kuuluvat myös valmiit rastit ja opastaulut.</a:t>
            </a:r>
          </a:p>
          <a:p>
            <a:pPr eaLnBrk="1" hangingPunct="1">
              <a:buBlip>
                <a:blip r:embed="rId2"/>
              </a:buBlip>
            </a:pPr>
            <a:r>
              <a:rPr lang="fi-FI" altLang="fi-FI" sz="2000" b="1" dirty="0" smtClean="0">
                <a:latin typeface="Trebuchet MS" panose="020B0603020202020204" pitchFamily="34" charset="0"/>
                <a:ea typeface="ＭＳ Ｐゴシック" panose="020B0600070205080204" pitchFamily="34" charset="-128"/>
              </a:rPr>
              <a:t>Palveluun</a:t>
            </a:r>
            <a:r>
              <a:rPr lang="fi-FI" altLang="fi-FI" dirty="0" smtClean="0">
                <a:latin typeface="Trebuchet MS" panose="020B0603020202020204" pitchFamily="34" charset="0"/>
                <a:ea typeface="ＭＳ Ｐゴシック" panose="020B0600070205080204" pitchFamily="34" charset="-128"/>
              </a:rPr>
              <a:t> oli ladattu 17.11.2014 yhteensä 68 karttaa, joista 19 Suomesta. Palvelussa oli tehty lähes 40 000 rastileimausta, mistä Suomessa lähes 8000. Palveluun on kirjautunut lähes 3000 käyttäjää.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fi-FI" altLang="fi-FI" dirty="0" smtClean="0">
              <a:latin typeface="Trebuchet MS" panose="020B0603020202020204" pitchFamily="34" charset="0"/>
              <a:ea typeface="ＭＳ Ｐゴシック" panose="020B0600070205080204" pitchFamily="34" charset="-128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fi-FI" altLang="fi-FI" dirty="0" smtClean="0">
              <a:latin typeface="Trebuchet MS" panose="020B0603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3076" name="Kuv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5326063"/>
            <a:ext cx="1273175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Kuva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5389563"/>
            <a:ext cx="1871662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mtClean="0">
                <a:latin typeface="Trebuchet MS" panose="020B0603020202020204" pitchFamily="34" charset="0"/>
                <a:ea typeface="ＭＳ Ｐゴシック" panose="020B0600070205080204" pitchFamily="34" charset="-128"/>
              </a:rPr>
              <a:t>MOBO – kiintorastit älypuhelimeen</a:t>
            </a:r>
          </a:p>
        </p:txBody>
      </p:sp>
      <p:sp>
        <p:nvSpPr>
          <p:cNvPr id="4099" name="Sisällön paikkamerkki 2"/>
          <p:cNvSpPr>
            <a:spLocks noGrp="1"/>
          </p:cNvSpPr>
          <p:nvPr>
            <p:ph idx="1"/>
          </p:nvPr>
        </p:nvSpPr>
        <p:spPr>
          <a:xfrm>
            <a:off x="812800" y="1417638"/>
            <a:ext cx="7842250" cy="4708525"/>
          </a:xfrm>
        </p:spPr>
        <p:txBody>
          <a:bodyPr/>
          <a:lstStyle/>
          <a:p>
            <a:pPr eaLnBrk="1" hangingPunct="1">
              <a:buBlip>
                <a:blip r:embed="rId2"/>
              </a:buBlip>
            </a:pPr>
            <a:r>
              <a:rPr lang="fi-FI" altLang="fi-FI" dirty="0" smtClean="0">
                <a:latin typeface="Trebuchet MS" panose="020B0603020202020204" pitchFamily="34" charset="0"/>
                <a:ea typeface="ＭＳ Ｐゴシック" panose="020B0600070205080204" pitchFamily="34" charset="-128"/>
              </a:rPr>
              <a:t>MOBO-rata </a:t>
            </a:r>
            <a:r>
              <a:rPr lang="fi-FI" altLang="fi-FI" sz="2000" b="1" dirty="0" smtClean="0">
                <a:latin typeface="Trebuchet MS" panose="020B0603020202020204" pitchFamily="34" charset="0"/>
                <a:ea typeface="ＭＳ Ｐゴシック" panose="020B0600070205080204" pitchFamily="34" charset="-128"/>
              </a:rPr>
              <a:t>sopii hyvin </a:t>
            </a:r>
            <a:r>
              <a:rPr lang="fi-FI" altLang="fi-FI" dirty="0" smtClean="0">
                <a:latin typeface="Trebuchet MS" panose="020B0603020202020204" pitchFamily="34" charset="0"/>
                <a:ea typeface="ＭＳ Ｐゴシック" panose="020B0600070205080204" pitchFamily="34" charset="-128"/>
              </a:rPr>
              <a:t>lajikokeiluun, suunnistuksen opetteluun ja kuntoliikuntaan. Koulujen lähikartat sopivat erittäin hyvin MOBO-rastien paikaksi. </a:t>
            </a:r>
          </a:p>
          <a:p>
            <a:pPr marL="0" indent="0" eaLnBrk="1" hangingPunct="1">
              <a:buNone/>
            </a:pPr>
            <a:endParaRPr lang="fi-FI" altLang="fi-FI" dirty="0" smtClean="0">
              <a:latin typeface="Trebuchet MS" panose="020B0603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buBlip>
                <a:blip r:embed="rId2"/>
              </a:buBlip>
            </a:pPr>
            <a:r>
              <a:rPr lang="fi-FI" altLang="fi-FI" dirty="0" smtClean="0">
                <a:latin typeface="Trebuchet MS" panose="020B0603020202020204" pitchFamily="34" charset="0"/>
                <a:ea typeface="ＭＳ Ｐゴシック" panose="020B0600070205080204" pitchFamily="34" charset="-128"/>
              </a:rPr>
              <a:t>Sovelluksen </a:t>
            </a:r>
            <a:r>
              <a:rPr lang="fi-FI" altLang="fi-FI" sz="2000" b="1" dirty="0" smtClean="0">
                <a:latin typeface="Trebuchet MS" panose="020B0603020202020204" pitchFamily="34" charset="0"/>
                <a:ea typeface="ＭＳ Ｐゴシック" panose="020B0600070205080204" pitchFamily="34" charset="-128"/>
              </a:rPr>
              <a:t>kartat</a:t>
            </a:r>
            <a:r>
              <a:rPr lang="fi-FI" altLang="fi-FI" dirty="0" smtClean="0">
                <a:latin typeface="Trebuchet MS" panose="020B0603020202020204" pitchFamily="34" charset="0"/>
                <a:ea typeface="ＭＳ Ｐゴシック" panose="020B0600070205080204" pitchFamily="34" charset="-128"/>
              </a:rPr>
              <a:t> ovat normaaleja suunnistuskarttoja. Suunnistaessasi voit hyödyntää sovelluksen sisäänrakennettua kompassia.</a:t>
            </a:r>
          </a:p>
          <a:p>
            <a:pPr eaLnBrk="1" hangingPunct="1">
              <a:buBlip>
                <a:blip r:embed="rId2"/>
              </a:buBlip>
            </a:pPr>
            <a:endParaRPr lang="fi-FI" altLang="fi-FI" dirty="0" smtClean="0">
              <a:latin typeface="Trebuchet MS" panose="020B0603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buBlip>
                <a:blip r:embed="rId2"/>
              </a:buBlip>
            </a:pPr>
            <a:r>
              <a:rPr lang="fi-FI" altLang="fi-FI" sz="2000" b="1" dirty="0" smtClean="0">
                <a:latin typeface="Trebuchet MS" panose="020B0603020202020204" pitchFamily="34" charset="0"/>
                <a:ea typeface="ＭＳ Ｐゴシック" panose="020B0600070205080204" pitchFamily="34" charset="-128"/>
              </a:rPr>
              <a:t>Leimausta</a:t>
            </a:r>
            <a:r>
              <a:rPr lang="fi-FI" altLang="fi-FI" dirty="0" smtClean="0">
                <a:latin typeface="Trebuchet MS" panose="020B0603020202020204" pitchFamily="34" charset="0"/>
                <a:ea typeface="ＭＳ Ｐゴシック" panose="020B0600070205080204" pitchFamily="34" charset="-128"/>
              </a:rPr>
              <a:t> varten rastilaatoissa on aina QR-koodi ja osassa myös NFC-tarra.</a:t>
            </a:r>
          </a:p>
          <a:p>
            <a:pPr eaLnBrk="1" hangingPunct="1">
              <a:buBlip>
                <a:blip r:embed="rId2"/>
              </a:buBlip>
            </a:pPr>
            <a:endParaRPr lang="fi-FI" altLang="fi-FI" dirty="0" smtClean="0">
              <a:latin typeface="Trebuchet MS" panose="020B0603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buBlip>
                <a:blip r:embed="rId2"/>
              </a:buBlip>
            </a:pPr>
            <a:r>
              <a:rPr lang="fi-FI" altLang="fi-FI" sz="2000" b="1" dirty="0" smtClean="0">
                <a:latin typeface="Trebuchet MS" panose="020B0603020202020204" pitchFamily="34" charset="0"/>
                <a:ea typeface="ＭＳ Ｐゴシック" panose="020B0600070205080204" pitchFamily="34" charset="-128"/>
              </a:rPr>
              <a:t>Leimaustiedot</a:t>
            </a:r>
            <a:r>
              <a:rPr lang="fi-FI" altLang="fi-FI" dirty="0" smtClean="0">
                <a:latin typeface="Trebuchet MS" panose="020B0603020202020204" pitchFamily="34" charset="0"/>
                <a:ea typeface="ＭＳ Ｐゴシック" panose="020B0600070205080204" pitchFamily="34" charset="-128"/>
              </a:rPr>
              <a:t> siirtyvät sovelluksesta automaattisesti </a:t>
            </a:r>
            <a:r>
              <a:rPr lang="fi-FI" altLang="fi-FI" dirty="0" err="1" smtClean="0">
                <a:latin typeface="Trebuchet MS" panose="020B0603020202020204" pitchFamily="34" charset="0"/>
                <a:ea typeface="ＭＳ Ｐゴシック" panose="020B0600070205080204" pitchFamily="34" charset="-128"/>
                <a:hlinkClick r:id="rId3"/>
              </a:rPr>
              <a:t>MOBO:n</a:t>
            </a:r>
            <a:r>
              <a:rPr lang="fi-FI" altLang="fi-FI" dirty="0" smtClean="0">
                <a:latin typeface="Trebuchet MS" panose="020B0603020202020204" pitchFamily="34" charset="0"/>
                <a:ea typeface="ＭＳ Ｐゴシック" panose="020B0600070205080204" pitchFamily="34" charset="-128"/>
                <a:hlinkClick r:id="rId3"/>
              </a:rPr>
              <a:t> verkkopalvelimelle</a:t>
            </a:r>
            <a:r>
              <a:rPr lang="fi-FI" altLang="fi-FI" dirty="0" smtClean="0">
                <a:latin typeface="Trebuchet MS" panose="020B0603020202020204" pitchFamily="34" charset="0"/>
                <a:ea typeface="ＭＳ Ｐゴシック" panose="020B0600070205080204" pitchFamily="34" charset="-128"/>
              </a:rPr>
              <a:t>, jossa on nähtävissä </a:t>
            </a:r>
            <a:r>
              <a:rPr lang="fi-FI" altLang="fi-FI" dirty="0" err="1" smtClean="0">
                <a:latin typeface="Trebuchet MS" panose="020B0603020202020204" pitchFamily="34" charset="0"/>
                <a:ea typeface="ＭＳ Ｐゴシック" panose="020B0600070205080204" pitchFamily="34" charset="-128"/>
              </a:rPr>
              <a:t>MOBO:n</a:t>
            </a:r>
            <a:r>
              <a:rPr lang="fi-FI" altLang="fi-FI" dirty="0" smtClean="0">
                <a:latin typeface="Trebuchet MS" panose="020B0603020202020204" pitchFamily="34" charset="0"/>
                <a:ea typeface="ＭＳ Ｐゴシック" panose="020B0600070205080204" pitchFamily="34" charset="-128"/>
              </a:rPr>
              <a:t> tilastot.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fi-FI" altLang="fi-FI" dirty="0" smtClean="0">
              <a:latin typeface="Trebuchet MS" panose="020B0603020202020204" pitchFamily="34" charset="0"/>
              <a:ea typeface="ＭＳ Ｐゴシック" panose="020B0600070205080204" pitchFamily="34" charset="-128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fi-FI" altLang="fi-FI" dirty="0" smtClean="0">
              <a:latin typeface="Trebuchet MS" panose="020B0603020202020204" pitchFamily="34" charset="0"/>
              <a:ea typeface="ＭＳ Ｐゴシック" panose="020B0600070205080204" pitchFamily="34" charset="-128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fi-FI" altLang="fi-FI" dirty="0" smtClean="0">
              <a:latin typeface="Trebuchet MS" panose="020B0603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4100" name="Kuva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5326063"/>
            <a:ext cx="1273175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Kuva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5389563"/>
            <a:ext cx="1871662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mtClean="0">
                <a:latin typeface="Trebuchet MS" panose="020B0603020202020204" pitchFamily="34" charset="0"/>
                <a:ea typeface="ＭＳ Ｐゴシック" panose="020B0600070205080204" pitchFamily="34" charset="-128"/>
              </a:rPr>
              <a:t>MOBO:n toimintaperiaatteita</a:t>
            </a:r>
          </a:p>
        </p:txBody>
      </p:sp>
      <p:sp>
        <p:nvSpPr>
          <p:cNvPr id="5123" name="Sisällön paikkamerkki 2"/>
          <p:cNvSpPr>
            <a:spLocks noGrp="1"/>
          </p:cNvSpPr>
          <p:nvPr>
            <p:ph idx="1"/>
          </p:nvPr>
        </p:nvSpPr>
        <p:spPr>
          <a:xfrm>
            <a:off x="812800" y="1417638"/>
            <a:ext cx="7842250" cy="4708525"/>
          </a:xfrm>
        </p:spPr>
        <p:txBody>
          <a:bodyPr/>
          <a:lstStyle/>
          <a:p>
            <a:pPr eaLnBrk="1" hangingPunct="1">
              <a:buBlip>
                <a:blip r:embed="rId2"/>
              </a:buBlip>
            </a:pPr>
            <a:r>
              <a:rPr lang="fi-FI" altLang="fi-FI" sz="2000" b="1" dirty="0" smtClean="0">
                <a:latin typeface="Trebuchet MS" panose="020B0603020202020204" pitchFamily="34" charset="0"/>
                <a:ea typeface="ＭＳ Ｐゴシック" panose="020B0600070205080204" pitchFamily="34" charset="-128"/>
              </a:rPr>
              <a:t>MOBO-sovellus</a:t>
            </a:r>
            <a:r>
              <a:rPr lang="fi-FI" altLang="fi-FI" sz="2000" dirty="0" smtClean="0">
                <a:latin typeface="Trebuchet MS" panose="020B0603020202020204" pitchFamily="34" charset="0"/>
                <a:ea typeface="ＭＳ Ｐゴシック" panose="020B0600070205080204" pitchFamily="34" charset="-128"/>
              </a:rPr>
              <a:t> </a:t>
            </a:r>
            <a:r>
              <a:rPr lang="fi-FI" altLang="fi-FI" dirty="0" smtClean="0">
                <a:latin typeface="Trebuchet MS" panose="020B0603020202020204" pitchFamily="34" charset="0"/>
                <a:ea typeface="ＭＳ Ｐゴシック" panose="020B0600070205080204" pitchFamily="34" charset="-128"/>
              </a:rPr>
              <a:t>on ilmainen ja ladattavissa Windows, </a:t>
            </a:r>
            <a:r>
              <a:rPr lang="fi-FI" altLang="fi-FI" dirty="0" err="1" smtClean="0">
                <a:latin typeface="Trebuchet MS" panose="020B0603020202020204" pitchFamily="34" charset="0"/>
                <a:ea typeface="ＭＳ Ｐゴシック" panose="020B0600070205080204" pitchFamily="34" charset="-128"/>
              </a:rPr>
              <a:t>Android</a:t>
            </a:r>
            <a:r>
              <a:rPr lang="fi-FI" altLang="fi-FI" dirty="0" smtClean="0">
                <a:latin typeface="Trebuchet MS" panose="020B0603020202020204" pitchFamily="34" charset="0"/>
                <a:ea typeface="ＭＳ Ｐゴシック" panose="020B0600070205080204" pitchFamily="34" charset="-128"/>
              </a:rPr>
              <a:t> ja iPhone -laitteisiin. Eri puhelinmalleissa on toiminnallisia eroja, esimerkiksi kompassi voi puuttua. Sovelluksen asetuksiin kannattaa tutustua ennen suunnistusta, jotta kaikki puhelimen ominaisuudet saadaan käyttöön. </a:t>
            </a:r>
          </a:p>
          <a:p>
            <a:pPr eaLnBrk="1" hangingPunct="1">
              <a:buBlip>
                <a:blip r:embed="rId2"/>
              </a:buBlip>
            </a:pPr>
            <a:endParaRPr lang="fi-FI" altLang="fi-FI" dirty="0" smtClean="0">
              <a:latin typeface="Trebuchet MS" panose="020B0603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buBlip>
                <a:blip r:embed="rId2"/>
              </a:buBlip>
            </a:pPr>
            <a:r>
              <a:rPr lang="fi-FI" altLang="fi-FI" dirty="0" smtClean="0">
                <a:latin typeface="Trebuchet MS" panose="020B0603020202020204" pitchFamily="34" charset="0"/>
                <a:ea typeface="ＭＳ Ｐゴシック" panose="020B0600070205080204" pitchFamily="34" charset="-128"/>
              </a:rPr>
              <a:t>Sovellukseen ei tarvitse kirjautua, mutta käyttö edellyttää vapaamuotoisen </a:t>
            </a:r>
            <a:r>
              <a:rPr lang="fi-FI" altLang="fi-FI" sz="2000" b="1" dirty="0" smtClean="0">
                <a:latin typeface="Trebuchet MS" panose="020B0603020202020204" pitchFamily="34" charset="0"/>
                <a:ea typeface="ＭＳ Ｐゴシック" panose="020B0600070205080204" pitchFamily="34" charset="-128"/>
              </a:rPr>
              <a:t>käyttäjätunnuksen</a:t>
            </a:r>
            <a:r>
              <a:rPr lang="fi-FI" altLang="fi-FI" dirty="0" smtClean="0">
                <a:latin typeface="Trebuchet MS" panose="020B0603020202020204" pitchFamily="34" charset="0"/>
                <a:ea typeface="ＭＳ Ｐゴシック" panose="020B0600070205080204" pitchFamily="34" charset="-128"/>
              </a:rPr>
              <a:t> antamista. Käyttäjätunnus näkyy verkkosivujen tilastoissa.</a:t>
            </a:r>
          </a:p>
          <a:p>
            <a:pPr eaLnBrk="1" hangingPunct="1">
              <a:buBlip>
                <a:blip r:embed="rId2"/>
              </a:buBlip>
            </a:pPr>
            <a:endParaRPr lang="fi-FI" altLang="fi-FI" dirty="0" smtClean="0">
              <a:latin typeface="Trebuchet MS" panose="020B0603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buBlip>
                <a:blip r:embed="rId2"/>
              </a:buBlip>
            </a:pPr>
            <a:r>
              <a:rPr lang="fi-FI" altLang="fi-FI" dirty="0" smtClean="0">
                <a:latin typeface="Trebuchet MS" panose="020B0603020202020204" pitchFamily="34" charset="0"/>
                <a:ea typeface="ＭＳ Ｐゴシック" panose="020B0600070205080204" pitchFamily="34" charset="-128"/>
              </a:rPr>
              <a:t>Matkapuhelimessa tulee olla </a:t>
            </a:r>
            <a:r>
              <a:rPr lang="fi-FI" altLang="fi-FI" sz="2000" b="1" dirty="0" smtClean="0">
                <a:latin typeface="Trebuchet MS" panose="020B0603020202020204" pitchFamily="34" charset="0"/>
                <a:ea typeface="ＭＳ Ｐゴシック" panose="020B0600070205080204" pitchFamily="34" charset="-128"/>
              </a:rPr>
              <a:t>dataliittymä</a:t>
            </a:r>
            <a:r>
              <a:rPr lang="fi-FI" altLang="fi-FI" dirty="0" smtClean="0">
                <a:latin typeface="Trebuchet MS" panose="020B0603020202020204" pitchFamily="34" charset="0"/>
                <a:ea typeface="ＭＳ Ｐゴシック" panose="020B0600070205080204" pitchFamily="34" charset="-128"/>
              </a:rPr>
              <a:t>, mutta tietoliikennemäärät ovat pieniä. Esimerkiksi yhden ladattavan karttatiedoston koko on noin 200 – 300 </a:t>
            </a:r>
            <a:r>
              <a:rPr lang="fi-FI" altLang="fi-FI" dirty="0" err="1" smtClean="0">
                <a:latin typeface="Trebuchet MS" panose="020B0603020202020204" pitchFamily="34" charset="0"/>
                <a:ea typeface="ＭＳ Ｐゴシック" panose="020B0600070205080204" pitchFamily="34" charset="-128"/>
              </a:rPr>
              <a:t>kt</a:t>
            </a:r>
            <a:r>
              <a:rPr lang="fi-FI" altLang="fi-FI" dirty="0" smtClean="0">
                <a:latin typeface="Trebuchet MS" panose="020B0603020202020204" pitchFamily="34" charset="0"/>
                <a:ea typeface="ＭＳ Ｐゴシック" panose="020B0600070205080204" pitchFamily="34" charset="-128"/>
              </a:rPr>
              <a:t>.</a:t>
            </a:r>
          </a:p>
          <a:p>
            <a:pPr eaLnBrk="1" hangingPunct="1">
              <a:buBlip>
                <a:blip r:embed="rId2"/>
              </a:buBlip>
            </a:pPr>
            <a:endParaRPr lang="fi-FI" altLang="fi-FI" dirty="0" smtClean="0">
              <a:latin typeface="Trebuchet MS" panose="020B0603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buBlip>
                <a:blip r:embed="rId2"/>
              </a:buBlip>
            </a:pPr>
            <a:r>
              <a:rPr lang="fi-FI" altLang="fi-FI" dirty="0" smtClean="0">
                <a:latin typeface="Trebuchet MS" panose="020B0603020202020204" pitchFamily="34" charset="0"/>
                <a:ea typeface="ＭＳ Ｐゴシック" panose="020B0600070205080204" pitchFamily="34" charset="-128"/>
              </a:rPr>
              <a:t>Sovellukseen voi valita haluamansa asetukset ja näet myös omat tilastosi ym.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fi-FI" altLang="fi-FI" dirty="0" smtClean="0">
              <a:latin typeface="Trebuchet MS" panose="020B0603020202020204" pitchFamily="34" charset="0"/>
              <a:ea typeface="ＭＳ Ｐゴシック" panose="020B0600070205080204" pitchFamily="34" charset="-128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fi-FI" altLang="fi-FI" dirty="0" smtClean="0">
              <a:latin typeface="Trebuchet MS" panose="020B0603020202020204" pitchFamily="34" charset="0"/>
              <a:ea typeface="ＭＳ Ｐゴシック" panose="020B0600070205080204" pitchFamily="34" charset="-128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fi-FI" altLang="fi-FI" dirty="0" smtClean="0">
              <a:latin typeface="Trebuchet MS" panose="020B0603020202020204" pitchFamily="34" charset="0"/>
              <a:ea typeface="ＭＳ Ｐゴシック" panose="020B0600070205080204" pitchFamily="34" charset="-128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fi-FI" altLang="fi-FI" dirty="0" smtClean="0">
              <a:latin typeface="Trebuchet MS" panose="020B0603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5124" name="Kuv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463" y="5275263"/>
            <a:ext cx="1271587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Kuva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525" y="5373688"/>
            <a:ext cx="1871663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Sisällön paikkamerkki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11863" y="1844675"/>
            <a:ext cx="2447925" cy="3667125"/>
          </a:xfrm>
        </p:spPr>
      </p:pic>
      <p:sp>
        <p:nvSpPr>
          <p:cNvPr id="6147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smtClean="0">
                <a:latin typeface="Trebuchet MS" panose="020B0603020202020204" pitchFamily="34" charset="0"/>
                <a:ea typeface="ＭＳ Ｐゴシック" panose="020B0600070205080204" pitchFamily="34" charset="-128"/>
              </a:rPr>
              <a:t>Leimaus rastilla</a:t>
            </a:r>
          </a:p>
        </p:txBody>
      </p:sp>
      <p:sp>
        <p:nvSpPr>
          <p:cNvPr id="6148" name="Tekstiruutu 4"/>
          <p:cNvSpPr txBox="1">
            <a:spLocks noChangeArrowheads="1"/>
          </p:cNvSpPr>
          <p:nvPr/>
        </p:nvSpPr>
        <p:spPr bwMode="auto">
          <a:xfrm>
            <a:off x="684213" y="1916113"/>
            <a:ext cx="5183187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Blip>
                <a:blip r:embed="rId4"/>
              </a:buBlip>
            </a:pPr>
            <a:r>
              <a:rPr lang="fi-FI" altLang="fi-FI" sz="1800" dirty="0">
                <a:latin typeface="Arial" panose="020B0604020202020204" pitchFamily="34" charset="0"/>
              </a:rPr>
              <a:t>Paras etäisyys QR-koodin lukemiseen on 20-50 cm. Etäisyys riippuu laitteesta ja olosuhteista. Pyri lukemaan QR-koodi kohtisuoraan.</a:t>
            </a:r>
          </a:p>
          <a:p>
            <a:pPr>
              <a:spcBef>
                <a:spcPct val="0"/>
              </a:spcBef>
              <a:buBlip>
                <a:blip r:embed="rId4"/>
              </a:buBlip>
            </a:pPr>
            <a:r>
              <a:rPr lang="fi-FI" altLang="fi-FI" sz="1800" dirty="0" err="1">
                <a:latin typeface="Arial" panose="020B0604020202020204" pitchFamily="34" charset="0"/>
              </a:rPr>
              <a:t>NFC:n</a:t>
            </a:r>
            <a:r>
              <a:rPr lang="fi-FI" altLang="fi-FI" sz="1800" dirty="0">
                <a:latin typeface="Arial" panose="020B0604020202020204" pitchFamily="34" charset="0"/>
              </a:rPr>
              <a:t> lukemiseen riittää kun koskettaa tarraa puhelimen sillä osalla missä sijaitsee tarran lukuominaisuus. NFC-ominaisuutta ei ole kaikissa puhelimissa.</a:t>
            </a:r>
          </a:p>
          <a:p>
            <a:pPr>
              <a:spcBef>
                <a:spcPct val="0"/>
              </a:spcBef>
              <a:buBlip>
                <a:blip r:embed="rId4"/>
              </a:buBlip>
            </a:pPr>
            <a:r>
              <a:rPr lang="fi-FI" altLang="fi-FI" sz="1800" dirty="0">
                <a:latin typeface="Arial" panose="020B0604020202020204" pitchFamily="34" charset="0"/>
              </a:rPr>
              <a:t>Leimauksen onnistumisesta tulee ilmoitus näytön vasempaan alakulmaan ja huomaat sen myös puhelimen värinästä</a:t>
            </a:r>
          </a:p>
          <a:p>
            <a:pPr>
              <a:spcBef>
                <a:spcPct val="0"/>
              </a:spcBef>
              <a:buBlip>
                <a:blip r:embed="rId4"/>
              </a:buBlip>
            </a:pPr>
            <a:r>
              <a:rPr lang="fi-FI" altLang="fi-FI" sz="1800" dirty="0">
                <a:latin typeface="Arial" panose="020B0604020202020204" pitchFamily="34" charset="0"/>
              </a:rPr>
              <a:t>Leimauksia voit tarkastella puhelimella My MOBO-sivuilta tai sovelluksen verkkosivuilla </a:t>
            </a:r>
            <a:r>
              <a:rPr lang="fi-FI" altLang="fi-FI" sz="1800" dirty="0">
                <a:latin typeface="Arial" panose="020B0604020202020204" pitchFamily="34" charset="0"/>
                <a:hlinkClick r:id="rId5"/>
              </a:rPr>
              <a:t>http://mobo.osport.ee/</a:t>
            </a:r>
            <a:r>
              <a:rPr lang="fi-FI" altLang="fi-FI" sz="1800" dirty="0">
                <a:latin typeface="Arial" panose="020B0604020202020204" pitchFamily="34" charset="0"/>
              </a:rPr>
              <a:t>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mtClean="0">
                <a:latin typeface="Trebuchet MS" panose="020B0603020202020204" pitchFamily="34" charset="0"/>
                <a:ea typeface="ＭＳ Ｐゴシック" panose="020B0600070205080204" pitchFamily="34" charset="-128"/>
              </a:rPr>
              <a:t>MOBO – radan hankkiminen paikkakunnalle</a:t>
            </a:r>
          </a:p>
        </p:txBody>
      </p:sp>
      <p:sp>
        <p:nvSpPr>
          <p:cNvPr id="8195" name="Sisällön paikkamerkki 2"/>
          <p:cNvSpPr>
            <a:spLocks noGrp="1"/>
          </p:cNvSpPr>
          <p:nvPr>
            <p:ph idx="1"/>
          </p:nvPr>
        </p:nvSpPr>
        <p:spPr>
          <a:xfrm>
            <a:off x="812800" y="1417638"/>
            <a:ext cx="7842250" cy="4708525"/>
          </a:xfrm>
        </p:spPr>
        <p:txBody>
          <a:bodyPr/>
          <a:lstStyle/>
          <a:p>
            <a:pPr eaLnBrk="1" hangingPunct="1">
              <a:buBlip>
                <a:blip r:embed="rId2"/>
              </a:buBlip>
            </a:pPr>
            <a:r>
              <a:rPr lang="fi-FI" altLang="fi-FI" dirty="0" smtClean="0">
                <a:latin typeface="Trebuchet MS" panose="020B0603020202020204" pitchFamily="34" charset="0"/>
                <a:ea typeface="ＭＳ Ｐゴシック" panose="020B0600070205080204" pitchFamily="34" charset="-128"/>
              </a:rPr>
              <a:t>MOBO-rata on </a:t>
            </a:r>
            <a:r>
              <a:rPr lang="fi-FI" altLang="fi-FI" sz="2000" b="1" dirty="0" smtClean="0">
                <a:latin typeface="Trebuchet MS" panose="020B0603020202020204" pitchFamily="34" charset="0"/>
                <a:ea typeface="ＭＳ Ｐゴシック" panose="020B0600070205080204" pitchFamily="34" charset="-128"/>
              </a:rPr>
              <a:t>kiintorastiverkosto</a:t>
            </a:r>
            <a:r>
              <a:rPr lang="fi-FI" altLang="fi-FI" dirty="0" smtClean="0">
                <a:latin typeface="Trebuchet MS" panose="020B0603020202020204" pitchFamily="34" charset="0"/>
                <a:ea typeface="ＭＳ Ｐゴシック" panose="020B0600070205080204" pitchFamily="34" charset="-128"/>
              </a:rPr>
              <a:t>, missä on lähtöpaikka ja seuran haluama määrä rasteja numeroituna 1 – xx. Kukin suunnistaja voi käydä haluamillaan rasteilla.</a:t>
            </a:r>
          </a:p>
          <a:p>
            <a:pPr eaLnBrk="1" hangingPunct="1">
              <a:buBlip>
                <a:blip r:embed="rId2"/>
              </a:buBlip>
            </a:pPr>
            <a:endParaRPr lang="fi-FI" altLang="fi-FI" sz="1200" dirty="0" smtClean="0">
              <a:latin typeface="Trebuchet MS" panose="020B0603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buBlip>
                <a:blip r:embed="rId2"/>
              </a:buBlip>
            </a:pPr>
            <a:r>
              <a:rPr lang="fi-FI" altLang="fi-FI" dirty="0" smtClean="0">
                <a:latin typeface="Trebuchet MS" panose="020B0603020202020204" pitchFamily="34" charset="0"/>
                <a:ea typeface="ＭＳ Ｐゴシック" panose="020B0600070205080204" pitchFamily="34" charset="-128"/>
              </a:rPr>
              <a:t>MOBO-rata kannattaa sijoittaa </a:t>
            </a:r>
            <a:r>
              <a:rPr lang="fi-FI" altLang="fi-FI" sz="2000" b="1" dirty="0" smtClean="0">
                <a:latin typeface="Trebuchet MS" panose="020B0603020202020204" pitchFamily="34" charset="0"/>
                <a:ea typeface="ＭＳ Ｐゴシック" panose="020B0600070205080204" pitchFamily="34" charset="-128"/>
              </a:rPr>
              <a:t>maastoon</a:t>
            </a:r>
            <a:r>
              <a:rPr lang="fi-FI" altLang="fi-FI" dirty="0" smtClean="0">
                <a:latin typeface="Trebuchet MS" panose="020B0603020202020204" pitchFamily="34" charset="0"/>
                <a:ea typeface="ＭＳ Ｐゴシック" panose="020B0600070205080204" pitchFamily="34" charset="-128"/>
              </a:rPr>
              <a:t> missä liikutaan muutenkin paljon ja alueella voi olla muitakin aktiviteetteja (frisbeegolf, kuntorata, latuverkosto…)</a:t>
            </a:r>
          </a:p>
          <a:p>
            <a:pPr eaLnBrk="1" hangingPunct="1">
              <a:buBlip>
                <a:blip r:embed="rId2"/>
              </a:buBlip>
            </a:pPr>
            <a:endParaRPr lang="fi-FI" altLang="fi-FI" sz="1200" dirty="0" smtClean="0">
              <a:latin typeface="Trebuchet MS" panose="020B0603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buBlip>
                <a:blip r:embed="rId2"/>
              </a:buBlip>
            </a:pPr>
            <a:r>
              <a:rPr lang="fi-FI" altLang="fi-FI" sz="2000" b="1" dirty="0" smtClean="0">
                <a:latin typeface="Trebuchet MS" panose="020B0603020202020204" pitchFamily="34" charset="0"/>
                <a:ea typeface="ＭＳ Ｐゴシック" panose="020B0600070205080204" pitchFamily="34" charset="-128"/>
              </a:rPr>
              <a:t>Maastoksi</a:t>
            </a:r>
            <a:r>
              <a:rPr lang="fi-FI" altLang="fi-FI" dirty="0" smtClean="0">
                <a:latin typeface="Trebuchet MS" panose="020B0603020202020204" pitchFamily="34" charset="0"/>
                <a:ea typeface="ＭＳ Ｐゴシック" panose="020B0600070205080204" pitchFamily="34" charset="-128"/>
              </a:rPr>
              <a:t> riittää pienikin alue, usein neliökilometri on jo riittävä alue. Myös sprinttikarttaa voi käyttää. Maaston tulisi olla helppokulkuista.</a:t>
            </a:r>
          </a:p>
          <a:p>
            <a:pPr eaLnBrk="1" hangingPunct="1">
              <a:buBlip>
                <a:blip r:embed="rId2"/>
              </a:buBlip>
            </a:pPr>
            <a:endParaRPr lang="fi-FI" altLang="fi-FI" sz="1200" dirty="0" smtClean="0">
              <a:latin typeface="Trebuchet MS" panose="020B0603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buBlip>
                <a:blip r:embed="rId2"/>
              </a:buBlip>
            </a:pPr>
            <a:r>
              <a:rPr lang="fi-FI" altLang="fi-FI" sz="2000" b="1" dirty="0" smtClean="0">
                <a:latin typeface="Trebuchet MS" panose="020B0603020202020204" pitchFamily="34" charset="0"/>
                <a:ea typeface="ＭＳ Ｐゴシック" panose="020B0600070205080204" pitchFamily="34" charset="-128"/>
              </a:rPr>
              <a:t>Rastipisteistä</a:t>
            </a:r>
            <a:r>
              <a:rPr lang="fi-FI" altLang="fi-FI" dirty="0" smtClean="0">
                <a:latin typeface="Trebuchet MS" panose="020B0603020202020204" pitchFamily="34" charset="0"/>
                <a:ea typeface="ＭＳ Ｐゴシック" panose="020B0600070205080204" pitchFamily="34" charset="-128"/>
              </a:rPr>
              <a:t> osa tulisi olla helppoja, mutta muutama vaativampikin piste kannattaa valita.  </a:t>
            </a:r>
          </a:p>
          <a:p>
            <a:pPr eaLnBrk="1" hangingPunct="1">
              <a:buBlip>
                <a:blip r:embed="rId2"/>
              </a:buBlip>
            </a:pPr>
            <a:endParaRPr lang="fi-FI" altLang="fi-FI" sz="1200" dirty="0" smtClean="0">
              <a:latin typeface="Trebuchet MS" panose="020B0603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buBlip>
                <a:blip r:embed="rId2"/>
              </a:buBlip>
            </a:pPr>
            <a:r>
              <a:rPr lang="fi-FI" altLang="fi-FI" dirty="0" smtClean="0">
                <a:latin typeface="Trebuchet MS" panose="020B0603020202020204" pitchFamily="34" charset="0"/>
                <a:ea typeface="ＭＳ Ｐゴシック" panose="020B0600070205080204" pitchFamily="34" charset="-128"/>
              </a:rPr>
              <a:t>Ohjeet radan hankkimiseen löytyvät osoitteesta </a:t>
            </a:r>
            <a:r>
              <a:rPr lang="fi-FI" altLang="fi-FI" dirty="0" smtClean="0">
                <a:latin typeface="Trebuchet MS" panose="020B0603020202020204" pitchFamily="34" charset="0"/>
                <a:ea typeface="ＭＳ Ｐゴシック" panose="020B0600070205080204" pitchFamily="34" charset="-128"/>
                <a:hlinkClick r:id="rId3"/>
              </a:rPr>
              <a:t>http://mobo.suunnistus.fi/</a:t>
            </a:r>
            <a:r>
              <a:rPr lang="fi-FI" altLang="fi-FI" dirty="0" smtClean="0">
                <a:latin typeface="Trebuchet MS" panose="020B0603020202020204" pitchFamily="34" charset="0"/>
                <a:ea typeface="ＭＳ Ｐゴシック" panose="020B0600070205080204" pitchFamily="34" charset="-128"/>
              </a:rPr>
              <a:t>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fi-FI" altLang="fi-FI" dirty="0" smtClean="0">
              <a:latin typeface="Trebuchet MS" panose="020B0603020202020204" pitchFamily="34" charset="0"/>
              <a:ea typeface="ＭＳ Ｐゴシック" panose="020B0600070205080204" pitchFamily="34" charset="-128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fi-FI" altLang="fi-FI" dirty="0" smtClean="0">
              <a:latin typeface="Trebuchet MS" panose="020B0603020202020204" pitchFamily="34" charset="0"/>
              <a:ea typeface="ＭＳ Ｐゴシック" panose="020B0600070205080204" pitchFamily="34" charset="-128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fi-FI" altLang="fi-FI" dirty="0" smtClean="0">
              <a:latin typeface="Trebuchet MS" panose="020B0603020202020204" pitchFamily="34" charset="0"/>
              <a:ea typeface="ＭＳ Ｐゴシック" panose="020B0600070205080204" pitchFamily="34" charset="-128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fi-FI" altLang="fi-FI" dirty="0" smtClean="0">
              <a:latin typeface="Trebuchet MS" panose="020B0603020202020204" pitchFamily="34" charset="0"/>
              <a:ea typeface="ＭＳ Ｐゴシック" panose="020B0600070205080204" pitchFamily="34" charset="-128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fi-FI" altLang="fi-FI" dirty="0" smtClean="0">
              <a:latin typeface="Trebuchet MS" panose="020B0603020202020204" pitchFamily="34" charset="0"/>
              <a:ea typeface="ＭＳ Ｐゴシック" panose="020B0600070205080204" pitchFamily="34" charset="-128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fi-FI" altLang="fi-FI" dirty="0" smtClean="0">
              <a:latin typeface="Trebuchet MS" panose="020B0603020202020204" pitchFamily="34" charset="0"/>
              <a:ea typeface="ＭＳ Ｐゴシック" panose="020B0600070205080204" pitchFamily="34" charset="-128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fi-FI" altLang="fi-FI" dirty="0" smtClean="0">
              <a:latin typeface="Trebuchet MS" panose="020B0603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8196" name="Kuva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5335588"/>
            <a:ext cx="1273175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Kuva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38" y="5392738"/>
            <a:ext cx="1871662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smtClean="0">
                <a:latin typeface="Trebuchet MS" panose="020B0603020202020204" pitchFamily="34" charset="0"/>
                <a:ea typeface="ＭＳ Ｐゴシック" panose="020B0600070205080204" pitchFamily="34" charset="-128"/>
              </a:rPr>
              <a:t>Esimerkki MOBO-radan lähtöpaikasta Uudessakaupungissa</a:t>
            </a:r>
          </a:p>
        </p:txBody>
      </p:sp>
      <p:pic>
        <p:nvPicPr>
          <p:cNvPr id="11267" name="Sisällön paikkamerkki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16088" y="1600200"/>
            <a:ext cx="603567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smtClean="0">
                <a:latin typeface="Trebuchet MS" panose="020B0603020202020204" pitchFamily="34" charset="0"/>
                <a:ea typeface="ＭＳ Ｐゴシック" panose="020B0600070205080204" pitchFamily="34" charset="-128"/>
              </a:rPr>
              <a:t>MOBO-rasti</a:t>
            </a:r>
          </a:p>
        </p:txBody>
      </p:sp>
      <p:pic>
        <p:nvPicPr>
          <p:cNvPr id="12291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08625" y="1327150"/>
            <a:ext cx="2544763" cy="4525963"/>
          </a:xfrm>
        </p:spPr>
      </p:pic>
      <p:sp>
        <p:nvSpPr>
          <p:cNvPr id="10244" name="Tekstiruutu 5"/>
          <p:cNvSpPr txBox="1">
            <a:spLocks noChangeArrowheads="1"/>
          </p:cNvSpPr>
          <p:nvPr/>
        </p:nvSpPr>
        <p:spPr bwMode="auto">
          <a:xfrm>
            <a:off x="684213" y="1989138"/>
            <a:ext cx="5024437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285750" indent="-285750" eaLnBrk="1" hangingPunct="1">
              <a:spcBef>
                <a:spcPct val="0"/>
              </a:spcBef>
              <a:buBlip>
                <a:blip r:embed="rId3"/>
              </a:buBlip>
              <a:defRPr/>
            </a:pPr>
            <a:r>
              <a:rPr lang="fi-FI" altLang="fi-FI" sz="1800" dirty="0" smtClean="0">
                <a:latin typeface="Arial" panose="020B0604020202020204" pitchFamily="34" charset="0"/>
              </a:rPr>
              <a:t>Koko A6, alumiinipohja, säänkestävä</a:t>
            </a:r>
          </a:p>
          <a:p>
            <a:pPr marL="285750" indent="-285750" eaLnBrk="1" hangingPunct="1">
              <a:spcBef>
                <a:spcPct val="0"/>
              </a:spcBef>
              <a:buBlip>
                <a:blip r:embed="rId3"/>
              </a:buBlip>
              <a:defRPr/>
            </a:pPr>
            <a:r>
              <a:rPr lang="fi-FI" altLang="fi-FI" sz="1800" dirty="0" smtClean="0">
                <a:latin typeface="Arial" panose="020B0604020202020204" pitchFamily="34" charset="0"/>
              </a:rPr>
              <a:t>QR-koodi</a:t>
            </a:r>
          </a:p>
          <a:p>
            <a:pPr marL="285750" indent="-285750" eaLnBrk="1" hangingPunct="1">
              <a:spcBef>
                <a:spcPct val="0"/>
              </a:spcBef>
              <a:buBlip>
                <a:blip r:embed="rId3"/>
              </a:buBlip>
              <a:defRPr/>
            </a:pPr>
            <a:r>
              <a:rPr lang="fi-FI" altLang="fi-FI" sz="1800" dirty="0" smtClean="0">
                <a:latin typeface="Arial" panose="020B0604020202020204" pitchFamily="34" charset="0"/>
              </a:rPr>
              <a:t>NFC-tarra lisähintaan 5 €/rasti</a:t>
            </a:r>
          </a:p>
          <a:p>
            <a:pPr marL="285750" indent="-285750" eaLnBrk="1" hangingPunct="1">
              <a:spcBef>
                <a:spcPct val="0"/>
              </a:spcBef>
              <a:buBlip>
                <a:blip r:embed="rId3"/>
              </a:buBlip>
              <a:defRPr/>
            </a:pPr>
            <a:r>
              <a:rPr lang="fi-FI" altLang="fi-FI" sz="1800" dirty="0" smtClean="0">
                <a:latin typeface="Arial" panose="020B0604020202020204" pitchFamily="34" charset="0"/>
              </a:rPr>
              <a:t>Seuran ja yhteistyökumppanin logot (1+1)</a:t>
            </a:r>
          </a:p>
          <a:p>
            <a:pPr marL="285750" indent="-285750" eaLnBrk="1" hangingPunct="1">
              <a:spcBef>
                <a:spcPct val="0"/>
              </a:spcBef>
              <a:buBlip>
                <a:blip r:embed="rId3"/>
              </a:buBlip>
              <a:defRPr/>
            </a:pPr>
            <a:r>
              <a:rPr lang="fi-FI" altLang="fi-FI" sz="1800" dirty="0" smtClean="0">
                <a:latin typeface="Arial" panose="020B0604020202020204" pitchFamily="34" charset="0"/>
              </a:rPr>
              <a:t>Numeroin 1 – xx ja START </a:t>
            </a:r>
          </a:p>
          <a:p>
            <a:pPr marL="285750" indent="-285750" eaLnBrk="1" hangingPunct="1">
              <a:spcBef>
                <a:spcPct val="0"/>
              </a:spcBef>
              <a:buBlip>
                <a:blip r:embed="rId3"/>
              </a:buBlip>
              <a:defRPr/>
            </a:pPr>
            <a:endParaRPr lang="fi-FI" altLang="fi-FI" sz="1800" dirty="0" smtClean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buBlip>
                <a:blip r:embed="rId3"/>
              </a:buBlip>
              <a:defRPr/>
            </a:pPr>
            <a:r>
              <a:rPr lang="fi-FI" altLang="fi-FI" sz="1800" dirty="0" smtClean="0">
                <a:latin typeface="Arial" panose="020B0604020202020204" pitchFamily="34" charset="0"/>
              </a:rPr>
              <a:t>Rasti kannattaa kiinnittää tolppaan noin metrin korkeudelle.</a:t>
            </a:r>
          </a:p>
          <a:p>
            <a:pPr marL="285750" indent="-285750" eaLnBrk="1" hangingPunct="1">
              <a:spcBef>
                <a:spcPct val="0"/>
              </a:spcBef>
              <a:buBlip>
                <a:blip r:embed="rId3"/>
              </a:buBlip>
              <a:defRPr/>
            </a:pPr>
            <a:r>
              <a:rPr lang="fi-FI" altLang="fi-FI" sz="1800" dirty="0" smtClean="0">
                <a:latin typeface="Arial" panose="020B0604020202020204" pitchFamily="34" charset="0"/>
              </a:rPr>
              <a:t>Tolppa voi olla värillinen rastin löytämisen helpottamiseksi.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fi-FI" altLang="fi-FI" sz="1800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smtClean="0">
                <a:latin typeface="Trebuchet MS" panose="020B0603020202020204" pitchFamily="34" charset="0"/>
                <a:ea typeface="ＭＳ Ｐゴシック" panose="020B0600070205080204" pitchFamily="34" charset="-128"/>
              </a:rPr>
              <a:t>Tutustu MOBO:on</a:t>
            </a:r>
          </a:p>
        </p:txBody>
      </p:sp>
      <p:sp>
        <p:nvSpPr>
          <p:cNvPr id="11267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2"/>
              </a:buBlip>
              <a:defRPr/>
            </a:pPr>
            <a:r>
              <a:rPr lang="fi-FI" altLang="fi-FI" dirty="0" smtClean="0">
                <a:latin typeface="Trebuchet MS" panose="020B0603020202020204" pitchFamily="34" charset="0"/>
                <a:ea typeface="ＭＳ Ｐゴシック" panose="020B0600070205080204" pitchFamily="34" charset="-128"/>
              </a:rPr>
              <a:t>Voit tutustua </a:t>
            </a:r>
            <a:r>
              <a:rPr lang="fi-FI" altLang="fi-FI" dirty="0" err="1" smtClean="0">
                <a:latin typeface="Trebuchet MS" panose="020B0603020202020204" pitchFamily="34" charset="0"/>
                <a:ea typeface="ＭＳ Ｐゴシック" panose="020B0600070205080204" pitchFamily="34" charset="-128"/>
              </a:rPr>
              <a:t>MOBO:n</a:t>
            </a:r>
            <a:r>
              <a:rPr lang="fi-FI" altLang="fi-FI" dirty="0" smtClean="0">
                <a:latin typeface="Trebuchet MS" panose="020B0603020202020204" pitchFamily="34" charset="0"/>
                <a:ea typeface="ＭＳ Ｐゴシック" panose="020B0600070205080204" pitchFamily="34" charset="-128"/>
              </a:rPr>
              <a:t> myös kotona lataamalla sovelluksen puhelimeen ja avaamalla MOBO DEMO" –radan. Leimauksen voit tehdä verkkosivuilta avautuvaan rastiin  </a:t>
            </a:r>
            <a:r>
              <a:rPr lang="fi-FI" altLang="fi-FI" dirty="0" smtClean="0">
                <a:latin typeface="Trebuchet MS" panose="020B0603020202020204" pitchFamily="34" charset="0"/>
                <a:ea typeface="ＭＳ Ｐゴシック" panose="020B0600070205080204" pitchFamily="34" charset="-128"/>
                <a:hlinkClick r:id="rId3"/>
              </a:rPr>
              <a:t>http://mobo.osport.ee/</a:t>
            </a:r>
            <a:r>
              <a:rPr lang="fi-FI" altLang="fi-FI" dirty="0" smtClean="0">
                <a:latin typeface="Trebuchet MS" panose="020B0603020202020204" pitchFamily="34" charset="0"/>
                <a:ea typeface="ＭＳ Ｐゴシック" panose="020B0600070205080204" pitchFamily="34" charset="-128"/>
              </a:rPr>
              <a:t> tai </a:t>
            </a:r>
            <a:r>
              <a:rPr lang="fi-FI" altLang="fi-FI" dirty="0" smtClean="0">
                <a:latin typeface="Trebuchet MS" panose="020B0603020202020204" pitchFamily="34" charset="0"/>
                <a:ea typeface="ＭＳ Ｐゴシック" panose="020B0600070205080204" pitchFamily="34" charset="-128"/>
                <a:hlinkClick r:id="rId4"/>
              </a:rPr>
              <a:t>http://mobo.osport.ee/assets/demo_qr.png</a:t>
            </a:r>
            <a:r>
              <a:rPr lang="fi-FI" altLang="fi-FI" dirty="0" smtClean="0">
                <a:latin typeface="Trebuchet MS" panose="020B0603020202020204" pitchFamily="34" charset="0"/>
                <a:ea typeface="ＭＳ Ｐゴシック" panose="020B0600070205080204" pitchFamily="34" charset="-128"/>
              </a:rPr>
              <a:t> </a:t>
            </a:r>
          </a:p>
          <a:p>
            <a:pPr>
              <a:buBlip>
                <a:blip r:embed="rId2"/>
              </a:buBlip>
              <a:defRPr/>
            </a:pPr>
            <a:endParaRPr lang="fi-FI" altLang="fi-FI" dirty="0" smtClean="0">
              <a:latin typeface="Trebuchet MS" panose="020B0603020202020204" pitchFamily="34" charset="0"/>
              <a:ea typeface="ＭＳ Ｐゴシック" panose="020B0600070205080204" pitchFamily="34" charset="-128"/>
            </a:endParaRPr>
          </a:p>
          <a:p>
            <a:pPr>
              <a:buBlip>
                <a:blip r:embed="rId2"/>
              </a:buBlip>
              <a:defRPr/>
            </a:pPr>
            <a:r>
              <a:rPr lang="fi-FI" altLang="fi-FI" dirty="0" smtClean="0">
                <a:latin typeface="Trebuchet MS" panose="020B0603020202020204" pitchFamily="34" charset="0"/>
                <a:ea typeface="ＭＳ Ｐゴシック" panose="020B0600070205080204" pitchFamily="34" charset="-128"/>
              </a:rPr>
              <a:t>Sovellus löytyy </a:t>
            </a:r>
          </a:p>
          <a:p>
            <a:pPr lvl="1">
              <a:buBlip>
                <a:blip r:embed="rId2"/>
              </a:buBlip>
              <a:defRPr/>
            </a:pPr>
            <a:r>
              <a:rPr lang="fi-FI" altLang="fi-FI" dirty="0" smtClean="0">
                <a:latin typeface="Trebuchet MS" panose="020B0603020202020204" pitchFamily="34" charset="0"/>
                <a:ea typeface="ＭＳ Ｐゴシック" panose="020B0600070205080204" pitchFamily="34" charset="-128"/>
              </a:rPr>
              <a:t>Kaupasta, Windows puhelimet</a:t>
            </a:r>
          </a:p>
          <a:p>
            <a:pPr lvl="1">
              <a:buBlip>
                <a:blip r:embed="rId2"/>
              </a:buBlip>
              <a:defRPr/>
            </a:pPr>
            <a:r>
              <a:rPr lang="fi-FI" altLang="fi-FI" dirty="0" smtClean="0">
                <a:latin typeface="Trebuchet MS" panose="020B0603020202020204" pitchFamily="34" charset="0"/>
                <a:ea typeface="ＭＳ Ｐゴシック" panose="020B0600070205080204" pitchFamily="34" charset="-128"/>
              </a:rPr>
              <a:t>Google playsta, </a:t>
            </a:r>
            <a:r>
              <a:rPr lang="fi-FI" altLang="fi-FI" dirty="0" err="1" smtClean="0">
                <a:latin typeface="Trebuchet MS" panose="020B0603020202020204" pitchFamily="34" charset="0"/>
                <a:ea typeface="ＭＳ Ｐゴシック" panose="020B0600070205080204" pitchFamily="34" charset="-128"/>
              </a:rPr>
              <a:t>Android</a:t>
            </a:r>
            <a:r>
              <a:rPr lang="fi-FI" altLang="fi-FI" dirty="0" smtClean="0">
                <a:latin typeface="Trebuchet MS" panose="020B0603020202020204" pitchFamily="34" charset="0"/>
                <a:ea typeface="ＭＳ Ｐゴシック" panose="020B0600070205080204" pitchFamily="34" charset="-128"/>
              </a:rPr>
              <a:t> puhelimet</a:t>
            </a:r>
          </a:p>
          <a:p>
            <a:pPr lvl="1">
              <a:buBlip>
                <a:blip r:embed="rId2"/>
              </a:buBlip>
              <a:defRPr/>
            </a:pPr>
            <a:r>
              <a:rPr lang="fi-FI" altLang="fi-FI" dirty="0" err="1" smtClean="0">
                <a:latin typeface="Trebuchet MS" panose="020B0603020202020204" pitchFamily="34" charset="0"/>
                <a:ea typeface="ＭＳ Ｐゴシック" panose="020B0600070205080204" pitchFamily="34" charset="-128"/>
              </a:rPr>
              <a:t>App</a:t>
            </a:r>
            <a:r>
              <a:rPr lang="fi-FI" altLang="fi-FI" dirty="0" smtClean="0">
                <a:latin typeface="Trebuchet MS" panose="020B0603020202020204" pitchFamily="34" charset="0"/>
                <a:ea typeface="ＭＳ Ｐゴシック" panose="020B0600070205080204" pitchFamily="34" charset="-128"/>
              </a:rPr>
              <a:t> </a:t>
            </a:r>
            <a:r>
              <a:rPr lang="fi-FI" altLang="fi-FI" dirty="0" err="1" smtClean="0">
                <a:latin typeface="Trebuchet MS" panose="020B0603020202020204" pitchFamily="34" charset="0"/>
                <a:ea typeface="ＭＳ Ｐゴシック" panose="020B0600070205080204" pitchFamily="34" charset="-128"/>
              </a:rPr>
              <a:t>Storesta</a:t>
            </a:r>
            <a:r>
              <a:rPr lang="fi-FI" altLang="fi-FI" dirty="0" smtClean="0">
                <a:latin typeface="Trebuchet MS" panose="020B0603020202020204" pitchFamily="34" charset="0"/>
                <a:ea typeface="ＭＳ Ｐゴシック" panose="020B0600070205080204" pitchFamily="34" charset="-128"/>
              </a:rPr>
              <a:t>, iPhone</a:t>
            </a:r>
          </a:p>
          <a:p>
            <a:pPr>
              <a:buBlip>
                <a:blip r:embed="rId2"/>
              </a:buBlip>
              <a:defRPr/>
            </a:pPr>
            <a:endParaRPr lang="fi-FI" altLang="fi-FI" dirty="0" smtClean="0">
              <a:latin typeface="Trebuchet MS" panose="020B0603020202020204" pitchFamily="34" charset="0"/>
              <a:ea typeface="ＭＳ Ｐゴシック" panose="020B0600070205080204" pitchFamily="34" charset="-128"/>
            </a:endParaRPr>
          </a:p>
          <a:p>
            <a:pPr>
              <a:buBlip>
                <a:blip r:embed="rId2"/>
              </a:buBlip>
              <a:defRPr/>
            </a:pPr>
            <a:r>
              <a:rPr lang="fi-FI" altLang="fi-FI" dirty="0" err="1" smtClean="0">
                <a:latin typeface="Trebuchet MS" panose="020B0603020202020204" pitchFamily="34" charset="0"/>
                <a:ea typeface="ＭＳ Ｐゴシック" panose="020B0600070205080204" pitchFamily="34" charset="-128"/>
              </a:rPr>
              <a:t>MOBO:n</a:t>
            </a:r>
            <a:r>
              <a:rPr lang="fi-FI" altLang="fi-FI" dirty="0" smtClean="0">
                <a:latin typeface="Trebuchet MS" panose="020B0603020202020204" pitchFamily="34" charset="0"/>
                <a:ea typeface="ＭＳ Ｐゴシック" panose="020B0600070205080204" pitchFamily="34" charset="-128"/>
              </a:rPr>
              <a:t> esittelyvideo</a:t>
            </a:r>
          </a:p>
          <a:p>
            <a:pPr>
              <a:buBlip>
                <a:blip r:embed="rId2"/>
              </a:buBlip>
              <a:defRPr/>
            </a:pPr>
            <a:endParaRPr lang="fi-FI" altLang="fi-FI" dirty="0">
              <a:latin typeface="Trebuchet MS" panose="020B0603020202020204" pitchFamily="34" charset="0"/>
              <a:ea typeface="ＭＳ Ｐゴシック" panose="020B0600070205080204" pitchFamily="34" charset="-128"/>
            </a:endParaRPr>
          </a:p>
          <a:p>
            <a:pPr>
              <a:buBlip>
                <a:blip r:embed="rId2"/>
              </a:buBlip>
              <a:defRPr/>
            </a:pPr>
            <a:r>
              <a:rPr lang="fi-FI" altLang="fi-FI" dirty="0" smtClean="0">
                <a:latin typeface="Trebuchet MS" panose="020B0603020202020204" pitchFamily="34" charset="0"/>
                <a:ea typeface="ＭＳ Ｐゴシック" panose="020B0600070205080204" pitchFamily="34" charset="-128"/>
              </a:rPr>
              <a:t>Lataa MOBO ja lähde </a:t>
            </a:r>
            <a:r>
              <a:rPr lang="fi-FI" altLang="fi-FI" dirty="0" err="1" smtClean="0">
                <a:latin typeface="Trebuchet MS" panose="020B0603020202020204" pitchFamily="34" charset="0"/>
                <a:ea typeface="ＭＳ Ｐゴシック" panose="020B0600070205080204" pitchFamily="34" charset="-128"/>
              </a:rPr>
              <a:t>suunistamaan</a:t>
            </a:r>
            <a:r>
              <a:rPr lang="fi-FI" altLang="fi-FI" smtClean="0">
                <a:latin typeface="Trebuchet MS" panose="020B0603020202020204" pitchFamily="34" charset="0"/>
                <a:ea typeface="ＭＳ Ｐゴシック" panose="020B0600070205080204" pitchFamily="34" charset="-128"/>
              </a:rPr>
              <a:t>!</a:t>
            </a:r>
            <a:endParaRPr lang="fi-FI" altLang="fi-FI" dirty="0" smtClean="0">
              <a:latin typeface="Trebuchet MS" panose="020B0603020202020204" pitchFamily="34" charset="0"/>
              <a:ea typeface="ＭＳ Ｐゴシック" panose="020B0600070205080204" pitchFamily="34" charset="-128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fi-FI" altLang="fi-FI" dirty="0" smtClean="0">
              <a:latin typeface="Trebuchet MS" panose="020B0603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643</TotalTime>
  <Words>535</Words>
  <Application>Microsoft Office PowerPoint</Application>
  <PresentationFormat>Näytössä katseltava diaesitys (4:3)</PresentationFormat>
  <Paragraphs>66</Paragraphs>
  <Slides>8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4" baseType="lpstr">
      <vt:lpstr>ＭＳ Ｐゴシック</vt:lpstr>
      <vt:lpstr>Arial</vt:lpstr>
      <vt:lpstr>Calibri</vt:lpstr>
      <vt:lpstr>Trebuchet MS</vt:lpstr>
      <vt:lpstr>Trebuchet MS Bold</vt:lpstr>
      <vt:lpstr>Office-teema</vt:lpstr>
      <vt:lpstr>MOBO – kiintorastit älypuhelimeen</vt:lpstr>
      <vt:lpstr>MOBO – kiintorastit älypuhelimeen</vt:lpstr>
      <vt:lpstr>MOBO:n toimintaperiaatteita</vt:lpstr>
      <vt:lpstr>Leimaus rastilla</vt:lpstr>
      <vt:lpstr>MOBO – radan hankkiminen paikkakunnalle</vt:lpstr>
      <vt:lpstr>Esimerkki MOBO-radan lähtöpaikasta Uudessakaupungissa</vt:lpstr>
      <vt:lpstr>MOBO-rasti</vt:lpstr>
      <vt:lpstr>Tutustu MOBO:on</vt:lpstr>
    </vt:vector>
  </TitlesOfParts>
  <Company>Markkinointitoimisto Marmori Oy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Suomen Suunnistusliitto ry</dc:title>
  <dc:creator>Heikki Liimatainen</dc:creator>
  <cp:keywords>MOBO;mobiilikiintorastit</cp:keywords>
  <cp:lastModifiedBy>Omistaja</cp:lastModifiedBy>
  <cp:revision>73</cp:revision>
  <dcterms:created xsi:type="dcterms:W3CDTF">2009-05-06T19:32:09Z</dcterms:created>
  <dcterms:modified xsi:type="dcterms:W3CDTF">2016-10-09T10:35:40Z</dcterms:modified>
</cp:coreProperties>
</file>